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1"/>
  </p:notesMasterIdLst>
  <p:handoutMasterIdLst>
    <p:handoutMasterId r:id="rId42"/>
  </p:handoutMasterIdLst>
  <p:sldIdLst>
    <p:sldId id="2076137917" r:id="rId6"/>
    <p:sldId id="2076137918" r:id="rId7"/>
    <p:sldId id="2076137911" r:id="rId8"/>
    <p:sldId id="1370" r:id="rId9"/>
    <p:sldId id="2076137919" r:id="rId10"/>
    <p:sldId id="2076137922" r:id="rId11"/>
    <p:sldId id="2076137933" r:id="rId12"/>
    <p:sldId id="2076137923" r:id="rId13"/>
    <p:sldId id="2076137934" r:id="rId14"/>
    <p:sldId id="2076137936" r:id="rId15"/>
    <p:sldId id="2076137937" r:id="rId16"/>
    <p:sldId id="2076137938" r:id="rId17"/>
    <p:sldId id="2076137924" r:id="rId18"/>
    <p:sldId id="2076137935" r:id="rId19"/>
    <p:sldId id="2076137939" r:id="rId20"/>
    <p:sldId id="2076137940" r:id="rId21"/>
    <p:sldId id="2076137941" r:id="rId22"/>
    <p:sldId id="2076137925" r:id="rId23"/>
    <p:sldId id="2076137942" r:id="rId24"/>
    <p:sldId id="2076137943" r:id="rId25"/>
    <p:sldId id="2076137944" r:id="rId26"/>
    <p:sldId id="2076137926" r:id="rId27"/>
    <p:sldId id="2076137945" r:id="rId28"/>
    <p:sldId id="2076137946" r:id="rId29"/>
    <p:sldId id="2076137947" r:id="rId30"/>
    <p:sldId id="2076137927" r:id="rId31"/>
    <p:sldId id="2076137928" r:id="rId32"/>
    <p:sldId id="2076137948" r:id="rId33"/>
    <p:sldId id="2076137949" r:id="rId34"/>
    <p:sldId id="2076137929" r:id="rId35"/>
    <p:sldId id="2076137930" r:id="rId36"/>
    <p:sldId id="2076137931" r:id="rId37"/>
    <p:sldId id="2076137932" r:id="rId38"/>
    <p:sldId id="2076137920" r:id="rId39"/>
    <p:sldId id="2076137921"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34"/>
            <p14:sldId id="2076137936"/>
            <p14:sldId id="2076137937"/>
            <p14:sldId id="2076137938"/>
            <p14:sldId id="2076137924"/>
            <p14:sldId id="2076137935"/>
            <p14:sldId id="2076137939"/>
            <p14:sldId id="2076137940"/>
            <p14:sldId id="2076137941"/>
            <p14:sldId id="2076137925"/>
            <p14:sldId id="2076137942"/>
            <p14:sldId id="2076137943"/>
            <p14:sldId id="2076137944"/>
            <p14:sldId id="2076137926"/>
            <p14:sldId id="2076137945"/>
            <p14:sldId id="2076137946"/>
            <p14:sldId id="2076137947"/>
            <p14:sldId id="2076137927"/>
            <p14:sldId id="2076137928"/>
            <p14:sldId id="2076137948"/>
            <p14:sldId id="2076137949"/>
            <p14:sldId id="2076137929"/>
            <p14:sldId id="2076137930"/>
            <p14:sldId id="2076137931"/>
            <p14:sldId id="2076137932"/>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98" d="100"/>
          <a:sy n="98" d="100"/>
        </p:scale>
        <p:origin x="490" y="10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7/20/2020 1:21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7/20/2020 1:20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7/20/2020 1:20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49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44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39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02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52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1:20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zure-sql/database/sql-vulnerability-assessment" TargetMode="External"/><Relationship Id="rId2" Type="http://schemas.openxmlformats.org/officeDocument/2006/relationships/hyperlink" Target="https://docs.microsoft.com/en-us/azure/azure-sql/database/data-discovery-and-classification-overview" TargetMode="External"/><Relationship Id="rId1" Type="http://schemas.openxmlformats.org/officeDocument/2006/relationships/slideLayout" Target="../slideLayouts/slideLayout10.xml"/><Relationship Id="rId4" Type="http://schemas.openxmlformats.org/officeDocument/2006/relationships/hyperlink" Target="https://docs.microsoft.com/en-us/azure/azure-sql/database/threat-detection-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Enable ADS</a:t>
            </a:r>
          </a:p>
        </p:txBody>
      </p:sp>
      <p:pic>
        <p:nvPicPr>
          <p:cNvPr id="3" name="Picture 2">
            <a:extLst>
              <a:ext uri="{FF2B5EF4-FFF2-40B4-BE49-F238E27FC236}">
                <a16:creationId xmlns:a16="http://schemas.microsoft.com/office/drawing/2014/main" id="{E4AFE8F3-36FC-49A6-8150-DCECB65F0C20}"/>
              </a:ext>
            </a:extLst>
          </p:cNvPr>
          <p:cNvPicPr>
            <a:picLocks noChangeAspect="1"/>
          </p:cNvPicPr>
          <p:nvPr/>
        </p:nvPicPr>
        <p:blipFill>
          <a:blip r:embed="rId2"/>
          <a:stretch>
            <a:fillRect/>
          </a:stretch>
        </p:blipFill>
        <p:spPr>
          <a:xfrm>
            <a:off x="1748950" y="1439862"/>
            <a:ext cx="8938573" cy="4469286"/>
          </a:xfrm>
          <a:prstGeom prst="rect">
            <a:avLst/>
          </a:prstGeom>
        </p:spPr>
      </p:pic>
    </p:spTree>
    <p:extLst>
      <p:ext uri="{BB962C8B-B14F-4D97-AF65-F5344CB8AC3E}">
        <p14:creationId xmlns:p14="http://schemas.microsoft.com/office/powerpoint/2010/main" val="22028315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Start classifying data, tracking vulnerabilities, and investigating threat alerts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2278062"/>
            <a:ext cx="11239464" cy="1465016"/>
          </a:xfrm>
        </p:spPr>
        <p:txBody>
          <a:bodyPr/>
          <a:lstStyle/>
          <a:p>
            <a:r>
              <a:rPr lang="en-US" b="1" dirty="0"/>
              <a:t>Data Discovery &amp; Classification card</a:t>
            </a:r>
          </a:p>
          <a:p>
            <a:r>
              <a:rPr lang="en-US" b="1" dirty="0"/>
              <a:t>Vulnerability Assessment</a:t>
            </a:r>
            <a:r>
              <a:rPr lang="en-US" dirty="0"/>
              <a:t> card</a:t>
            </a:r>
          </a:p>
          <a:p>
            <a:r>
              <a:rPr lang="en-US" b="1" dirty="0"/>
              <a:t>Advanced Threat Protection</a:t>
            </a:r>
            <a:r>
              <a:rPr lang="en-US" dirty="0"/>
              <a:t> card</a:t>
            </a:r>
          </a:p>
        </p:txBody>
      </p:sp>
    </p:spTree>
    <p:extLst>
      <p:ext uri="{BB962C8B-B14F-4D97-AF65-F5344CB8AC3E}">
        <p14:creationId xmlns:p14="http://schemas.microsoft.com/office/powerpoint/2010/main" val="1065624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Manage ADS settings</a:t>
            </a:r>
          </a:p>
        </p:txBody>
      </p:sp>
      <p:pic>
        <p:nvPicPr>
          <p:cNvPr id="4" name="Picture 3">
            <a:extLst>
              <a:ext uri="{FF2B5EF4-FFF2-40B4-BE49-F238E27FC236}">
                <a16:creationId xmlns:a16="http://schemas.microsoft.com/office/drawing/2014/main" id="{0B2FB28F-6DA9-4E70-A29D-1B65B5A8458D}"/>
              </a:ext>
            </a:extLst>
          </p:cNvPr>
          <p:cNvPicPr>
            <a:picLocks noChangeAspect="1"/>
          </p:cNvPicPr>
          <p:nvPr/>
        </p:nvPicPr>
        <p:blipFill>
          <a:blip r:embed="rId2"/>
          <a:stretch>
            <a:fillRect/>
          </a:stretch>
        </p:blipFill>
        <p:spPr>
          <a:xfrm>
            <a:off x="5227637" y="466301"/>
            <a:ext cx="6454699" cy="6073666"/>
          </a:xfrm>
          <a:prstGeom prst="rect">
            <a:avLst/>
          </a:prstGeom>
        </p:spPr>
      </p:pic>
    </p:spTree>
    <p:extLst>
      <p:ext uri="{BB962C8B-B14F-4D97-AF65-F5344CB8AC3E}">
        <p14:creationId xmlns:p14="http://schemas.microsoft.com/office/powerpoint/2010/main" val="33190603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a:t>
            </a:r>
            <a:endParaRPr lang="en-US" dirty="0"/>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Azure Synapse IP firewall rules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1592262"/>
            <a:ext cx="11239464" cy="416524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How the firewall works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Server-level versus database level IP firewall rules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Permissions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Create and manage IP firewall rules</a:t>
            </a:r>
          </a:p>
        </p:txBody>
      </p:sp>
    </p:spTree>
    <p:extLst>
      <p:ext uri="{BB962C8B-B14F-4D97-AF65-F5344CB8AC3E}">
        <p14:creationId xmlns:p14="http://schemas.microsoft.com/office/powerpoint/2010/main" val="1057728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Private Link</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1592262"/>
            <a:ext cx="11239464" cy="3996992"/>
          </a:xfrm>
        </p:spPr>
        <p:txBody>
          <a:bodyPr/>
          <a:lstStyle/>
          <a:p>
            <a:pPr marL="12305" indent="0">
              <a:spcBef>
                <a:spcPts val="790"/>
              </a:spcBef>
              <a:buNone/>
              <a:tabLst>
                <a:tab pos="246750" algn="l"/>
              </a:tabLst>
            </a:pPr>
            <a:endParaRPr lang="en-US" dirty="0"/>
          </a:p>
          <a:p>
            <a:r>
              <a:rPr lang="en-US" b="1" dirty="0"/>
              <a:t>Data exfiltration prevention</a:t>
            </a:r>
          </a:p>
          <a:p>
            <a:pPr marL="12305" indent="0">
              <a:spcBef>
                <a:spcPts val="790"/>
              </a:spcBef>
              <a:buNone/>
              <a:tabLst>
                <a:tab pos="246750" algn="l"/>
              </a:tabLst>
            </a:pPr>
            <a:endParaRPr lang="en-US" dirty="0"/>
          </a:p>
          <a:p>
            <a:r>
              <a:rPr lang="en-US" b="1" dirty="0"/>
              <a:t>On-premises connectivity over private peering</a:t>
            </a:r>
          </a:p>
          <a:p>
            <a:endParaRPr lang="en-US" b="1" dirty="0"/>
          </a:p>
          <a:p>
            <a:r>
              <a:rPr lang="en-US" b="1" dirty="0"/>
              <a:t>Connecting from Azure Synapse Analytics to Azure Storage using </a:t>
            </a:r>
            <a:r>
              <a:rPr lang="en-US" b="1" dirty="0" err="1"/>
              <a:t>Polybase</a:t>
            </a:r>
            <a:endParaRPr lang="en-US" b="1" dirty="0"/>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97907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D8B5-1A54-456E-AD15-367674E499D8}"/>
              </a:ext>
            </a:extLst>
          </p:cNvPr>
          <p:cNvSpPr>
            <a:spLocks noGrp="1"/>
          </p:cNvSpPr>
          <p:nvPr>
            <p:ph type="title"/>
          </p:nvPr>
        </p:nvSpPr>
        <p:spPr/>
        <p:txBody>
          <a:bodyPr/>
          <a:lstStyle/>
          <a:p>
            <a:r>
              <a:rPr lang="en-US" dirty="0"/>
              <a:t>Virtual network service endpoints</a:t>
            </a:r>
          </a:p>
        </p:txBody>
      </p:sp>
      <p:sp>
        <p:nvSpPr>
          <p:cNvPr id="3" name="Text Placeholder 2">
            <a:extLst>
              <a:ext uri="{FF2B5EF4-FFF2-40B4-BE49-F238E27FC236}">
                <a16:creationId xmlns:a16="http://schemas.microsoft.com/office/drawing/2014/main" id="{D533DE8E-2802-42B9-B0E2-2580238C2E5E}"/>
              </a:ext>
            </a:extLst>
          </p:cNvPr>
          <p:cNvSpPr>
            <a:spLocks noGrp="1"/>
          </p:cNvSpPr>
          <p:nvPr>
            <p:ph type="body" sz="quarter" idx="10"/>
          </p:nvPr>
        </p:nvSpPr>
        <p:spPr>
          <a:xfrm>
            <a:off x="595915" y="1464074"/>
            <a:ext cx="11239464" cy="3016210"/>
          </a:xfrm>
        </p:spPr>
        <p:txBody>
          <a:bodyPr/>
          <a:lstStyle/>
          <a:p>
            <a:r>
              <a:rPr lang="en-US" dirty="0"/>
              <a:t>Virtual network rules are one firewall security feature that controls whether the server for your databases and elastic pools in Azure SQL Database or for your databases in Azure Synapse accepts communications that are sent from particular subnets in virtual networks. This article explains why the virtual network rule feature is sometimes your best option for securely allowing communication to your database in Azure SQL Database and SQL Data Warehouse.</a:t>
            </a:r>
          </a:p>
        </p:txBody>
      </p:sp>
    </p:spTree>
    <p:extLst>
      <p:ext uri="{BB962C8B-B14F-4D97-AF65-F5344CB8AC3E}">
        <p14:creationId xmlns:p14="http://schemas.microsoft.com/office/powerpoint/2010/main" val="16375562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Authentication</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Authentication overview</a:t>
            </a:r>
          </a:p>
        </p:txBody>
      </p:sp>
    </p:spTree>
    <p:extLst>
      <p:ext uri="{BB962C8B-B14F-4D97-AF65-F5344CB8AC3E}">
        <p14:creationId xmlns:p14="http://schemas.microsoft.com/office/powerpoint/2010/main" val="694236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Azure Active Directory. Logins and users</a:t>
            </a:r>
          </a:p>
        </p:txBody>
      </p:sp>
    </p:spTree>
    <p:extLst>
      <p:ext uri="{BB962C8B-B14F-4D97-AF65-F5344CB8AC3E}">
        <p14:creationId xmlns:p14="http://schemas.microsoft.com/office/powerpoint/2010/main" val="2817172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Multi-Factor Auth</a:t>
            </a:r>
          </a:p>
        </p:txBody>
      </p:sp>
    </p:spTree>
    <p:extLst>
      <p:ext uri="{BB962C8B-B14F-4D97-AF65-F5344CB8AC3E}">
        <p14:creationId xmlns:p14="http://schemas.microsoft.com/office/powerpoint/2010/main" val="1780867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Access control</a:t>
            </a:r>
          </a:p>
        </p:txBody>
      </p:sp>
    </p:spTree>
    <p:extLst>
      <p:ext uri="{BB962C8B-B14F-4D97-AF65-F5344CB8AC3E}">
        <p14:creationId xmlns:p14="http://schemas.microsoft.com/office/powerpoint/2010/main" val="42120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Authorize database access to SQL Database, SQL Managed Instance, and Azure Synapse Analytics</a:t>
            </a:r>
          </a:p>
        </p:txBody>
      </p:sp>
    </p:spTree>
    <p:extLst>
      <p:ext uri="{BB962C8B-B14F-4D97-AF65-F5344CB8AC3E}">
        <p14:creationId xmlns:p14="http://schemas.microsoft.com/office/powerpoint/2010/main" val="2753576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a:t>Column-level </a:t>
            </a:r>
            <a:r>
              <a:rPr lang="en-US" b="1" dirty="0"/>
              <a:t>security</a:t>
            </a:r>
          </a:p>
        </p:txBody>
      </p:sp>
    </p:spTree>
    <p:extLst>
      <p:ext uri="{BB962C8B-B14F-4D97-AF65-F5344CB8AC3E}">
        <p14:creationId xmlns:p14="http://schemas.microsoft.com/office/powerpoint/2010/main" val="3830415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Row-level security</a:t>
            </a:r>
          </a:p>
        </p:txBody>
      </p:sp>
    </p:spTree>
    <p:extLst>
      <p:ext uri="{BB962C8B-B14F-4D97-AF65-F5344CB8AC3E}">
        <p14:creationId xmlns:p14="http://schemas.microsoft.com/office/powerpoint/2010/main" val="2072459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protection</a:t>
            </a:r>
          </a:p>
        </p:txBody>
      </p:sp>
    </p:spTree>
    <p:extLst>
      <p:ext uri="{BB962C8B-B14F-4D97-AF65-F5344CB8AC3E}">
        <p14:creationId xmlns:p14="http://schemas.microsoft.com/office/powerpoint/2010/main" val="210162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Dynamic data masking</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95915" y="1464074"/>
            <a:ext cx="11239464" cy="3473259"/>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Dynamic data masking limits sensitive data exposure by masking it to non-privileged users.</a:t>
            </a:r>
          </a:p>
          <a:p>
            <a:pPr marL="246102" marR="5181" indent="-233797">
              <a:lnSpc>
                <a:spcPct val="90000"/>
              </a:lnSpc>
              <a:spcBef>
                <a:spcPts val="439"/>
              </a:spcBef>
              <a:buFont typeface="Arial"/>
              <a:buChar char="•"/>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 Can be configured by the Azure SQL Database admin, server admin, or SQL Security Manager roles</a:t>
            </a:r>
          </a:p>
          <a:p>
            <a:r>
              <a:rPr lang="en-US" spc="-31" dirty="0">
                <a:latin typeface="Calibri"/>
                <a:cs typeface="Calibri"/>
              </a:rPr>
              <a:t>Dynamic data masking policy: SQL users excluded from masking, Masking rules, Masking functions</a:t>
            </a:r>
            <a:endParaRPr lang="en-US" sz="4000" dirty="0">
              <a:latin typeface="Calibri"/>
              <a:cs typeface="Calibri"/>
            </a:endParaRPr>
          </a:p>
          <a:p>
            <a:pPr marL="246102" marR="1019380" indent="-233797">
              <a:lnSpc>
                <a:spcPts val="3090"/>
              </a:lnSpc>
              <a:buFont typeface="Arial"/>
              <a:buChar char="•"/>
              <a:tabLst>
                <a:tab pos="246750" algn="l"/>
              </a:tabLst>
            </a:pPr>
            <a:r>
              <a:rPr lang="en-US" spc="-5" dirty="0">
                <a:latin typeface="Calibri"/>
                <a:cs typeface="Calibri"/>
              </a:rPr>
              <a:t>Recommended fields to mask (check them in the DDM blade)</a:t>
            </a:r>
            <a:endParaRPr lang="en-US" dirty="0"/>
          </a:p>
        </p:txBody>
      </p:sp>
    </p:spTree>
    <p:extLst>
      <p:ext uri="{BB962C8B-B14F-4D97-AF65-F5344CB8AC3E}">
        <p14:creationId xmlns:p14="http://schemas.microsoft.com/office/powerpoint/2010/main" val="1133497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Set up dynamic data masking for your database using PowerShell cmdlets</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634373" y="2201862"/>
            <a:ext cx="11239464" cy="4003147"/>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Data masking policies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r>
              <a:rPr lang="en-US" spc="-31" dirty="0" err="1">
                <a:latin typeface="Calibri"/>
                <a:cs typeface="Calibri"/>
              </a:rPr>
              <a:t>AzSqlDatabaseDataMaskingPolicy</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Set-</a:t>
            </a:r>
            <a:r>
              <a:rPr lang="en-US" spc="-31" dirty="0" err="1">
                <a:latin typeface="Calibri"/>
                <a:cs typeface="Calibri"/>
              </a:rPr>
              <a:t>AzSqlDatabaseDataMaskingPolicy</a:t>
            </a:r>
            <a:endParaRPr lang="en-US" spc="-31" dirty="0">
              <a:latin typeface="Calibri"/>
              <a:cs typeface="Calibri"/>
            </a:endParaRPr>
          </a:p>
          <a:p>
            <a:pPr marL="245454" marR="5181" lvl="1" indent="0">
              <a:lnSpc>
                <a:spcPct val="90000"/>
              </a:lnSpc>
              <a:spcBef>
                <a:spcPts val="439"/>
              </a:spcBef>
              <a:buNone/>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Data masking rules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New-</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Remove-</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Set-</a:t>
            </a:r>
            <a:r>
              <a:rPr lang="en-US" spc="-31" dirty="0" err="1">
                <a:latin typeface="Calibri"/>
                <a:cs typeface="Calibri"/>
              </a:rPr>
              <a:t>AzSqlDatabaseDataMaskingRule</a:t>
            </a:r>
            <a:endParaRPr lang="en-US" dirty="0"/>
          </a:p>
        </p:txBody>
      </p:sp>
    </p:spTree>
    <p:extLst>
      <p:ext uri="{BB962C8B-B14F-4D97-AF65-F5344CB8AC3E}">
        <p14:creationId xmlns:p14="http://schemas.microsoft.com/office/powerpoint/2010/main" val="19017251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Set up dynamic data masking for your database using the REST API</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634373" y="2201862"/>
            <a:ext cx="11239464" cy="3346557"/>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Data masking policies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Create Or Update</a:t>
            </a: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p>
          <a:p>
            <a:pPr marL="245454" marR="5181" lvl="1" indent="0">
              <a:lnSpc>
                <a:spcPct val="90000"/>
              </a:lnSpc>
              <a:spcBef>
                <a:spcPts val="439"/>
              </a:spcBef>
              <a:buNone/>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Data masking rules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Create Or Update</a:t>
            </a:r>
          </a:p>
          <a:p>
            <a:pPr marL="479251" marR="5181" lvl="1" indent="-233797">
              <a:lnSpc>
                <a:spcPct val="90000"/>
              </a:lnSpc>
              <a:spcBef>
                <a:spcPts val="439"/>
              </a:spcBef>
              <a:buFont typeface="Arial"/>
              <a:buChar char="•"/>
              <a:tabLst>
                <a:tab pos="246750" algn="l"/>
              </a:tabLst>
            </a:pPr>
            <a:r>
              <a:rPr lang="en-US" spc="-31" dirty="0">
                <a:latin typeface="Calibri"/>
                <a:cs typeface="Calibri"/>
              </a:rPr>
              <a:t>List By Database</a:t>
            </a:r>
            <a:endParaRPr lang="en-US" dirty="0"/>
          </a:p>
        </p:txBody>
      </p:sp>
    </p:spTree>
    <p:extLst>
      <p:ext uri="{BB962C8B-B14F-4D97-AF65-F5344CB8AC3E}">
        <p14:creationId xmlns:p14="http://schemas.microsoft.com/office/powerpoint/2010/main" val="5059532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in Azure Synapse</a:t>
            </a:r>
          </a:p>
          <a:p>
            <a:pPr marL="287338" lvl="1" indent="0">
              <a:buNone/>
            </a:pPr>
            <a:r>
              <a:rPr lang="en-US" sz="1800" dirty="0">
                <a:solidFill>
                  <a:schemeClr val="tx1"/>
                </a:solidFill>
              </a:rPr>
              <a:t>Basics of securing your Synapse SQL pool</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Advanced data security</a:t>
            </a:r>
          </a:p>
          <a:p>
            <a:pPr marL="287338" lvl="1" indent="0">
              <a:buNone/>
            </a:pPr>
            <a:r>
              <a:rPr lang="en-US" sz="1800" dirty="0">
                <a:solidFill>
                  <a:schemeClr val="tx1"/>
                </a:solidFill>
              </a:rPr>
              <a:t>Classifying data, tracking vulnerabilities and investigating threat alerts </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Auditing</a:t>
            </a:r>
          </a:p>
          <a:p>
            <a:pPr marL="287338" lvl="1" indent="0">
              <a:buNone/>
            </a:pPr>
            <a:r>
              <a:rPr lang="en-US" sz="1800" dirty="0">
                <a:solidFill>
                  <a:schemeClr val="tx1"/>
                </a:solidFill>
              </a:rPr>
              <a:t>Set up auditing, analyze logs and reports. Production practices </a:t>
            </a:r>
          </a:p>
          <a:p>
            <a:pPr marL="0" indent="0">
              <a:buNone/>
            </a:pPr>
            <a:endParaRPr lang="en-US" b="1" dirty="0"/>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97597" y="5664426"/>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Network Security</a:t>
            </a:r>
          </a:p>
          <a:p>
            <a:pPr marL="287338" lvl="1" indent="0">
              <a:buNone/>
            </a:pPr>
            <a:r>
              <a:rPr lang="en-US" sz="1800" dirty="0">
                <a:solidFill>
                  <a:schemeClr val="tx1"/>
                </a:solidFill>
              </a:rPr>
              <a:t>Firewall rules, private link and virtual network service endpoint</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732837" y="1699044"/>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Authentication</a:t>
            </a:r>
          </a:p>
          <a:p>
            <a:pPr marL="287338" lvl="1" indent="0">
              <a:buNone/>
            </a:pPr>
            <a:r>
              <a:rPr lang="en-US" sz="1800" dirty="0">
                <a:solidFill>
                  <a:schemeClr val="tx1"/>
                </a:solidFill>
              </a:rPr>
              <a:t>Using AAD and SQL Server authentication. Multi-Factor Auth</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8735889" y="3192462"/>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Access control</a:t>
            </a:r>
          </a:p>
          <a:p>
            <a:pPr marL="287338" lvl="1" indent="0">
              <a:buNone/>
            </a:pPr>
            <a:r>
              <a:rPr lang="en-US" sz="1800" dirty="0">
                <a:solidFill>
                  <a:schemeClr val="tx1"/>
                </a:solidFill>
              </a:rPr>
              <a:t>Manage logins and users, database roles and groups. Column and row-level security</a:t>
            </a:r>
          </a:p>
          <a:p>
            <a:pPr marL="0" indent="0">
              <a:buNone/>
            </a:pPr>
            <a:endParaRPr lang="en-US" dirty="0"/>
          </a:p>
        </p:txBody>
      </p:sp>
      <p:sp>
        <p:nvSpPr>
          <p:cNvPr id="10" name="Content Placeholder 3">
            <a:extLst>
              <a:ext uri="{FF2B5EF4-FFF2-40B4-BE49-F238E27FC236}">
                <a16:creationId xmlns:a16="http://schemas.microsoft.com/office/drawing/2014/main" id="{D29BDE17-71E1-44E9-804B-05801AC53EB8}"/>
              </a:ext>
            </a:extLst>
          </p:cNvPr>
          <p:cNvSpPr txBox="1">
            <a:spLocks/>
          </p:cNvSpPr>
          <p:nvPr/>
        </p:nvSpPr>
        <p:spPr>
          <a:xfrm>
            <a:off x="8732836" y="5003234"/>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7</a:t>
            </a:r>
            <a:r>
              <a:rPr lang="en-US" b="1" dirty="0"/>
              <a:t>  Data protection</a:t>
            </a:r>
          </a:p>
          <a:p>
            <a:pPr marL="287338" lvl="1" indent="0">
              <a:buNone/>
            </a:pPr>
            <a:r>
              <a:rPr lang="en-US" sz="1800" dirty="0">
                <a:solidFill>
                  <a:schemeClr val="tx1"/>
                </a:solidFill>
              </a:rPr>
              <a:t>Set up Dynamic data masking using </a:t>
            </a:r>
            <a:r>
              <a:rPr lang="en-US" sz="1800" dirty="0" err="1">
                <a:solidFill>
                  <a:schemeClr val="tx1"/>
                </a:solidFill>
              </a:rPr>
              <a:t>Powershell</a:t>
            </a:r>
            <a:r>
              <a:rPr lang="en-US" sz="1800" dirty="0">
                <a:solidFill>
                  <a:schemeClr val="tx1"/>
                </a:solidFill>
              </a:rPr>
              <a:t> or the REST API.</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in Azure Synapse - Overview</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overview in Azure Synapse</a:t>
            </a:r>
            <a:endParaRPr spc="-41" dirty="0"/>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09918"/>
          </a:xfrm>
        </p:spPr>
        <p:txBody>
          <a:bodyPr/>
          <a:lstStyle/>
          <a:p>
            <a:pPr marL="246102" indent="-233797">
              <a:spcBef>
                <a:spcPts val="790"/>
              </a:spcBef>
              <a:buFont typeface="Arial"/>
              <a:buChar char="•"/>
              <a:tabLst>
                <a:tab pos="246750" algn="l"/>
              </a:tabLst>
            </a:pPr>
            <a:r>
              <a:rPr lang="en-US" spc="-20" dirty="0">
                <a:latin typeface="Calibri"/>
                <a:cs typeface="Calibri"/>
              </a:rPr>
              <a:t>Connection security</a:t>
            </a:r>
            <a:endParaRPr lang="en-US" dirty="0">
              <a:latin typeface="Calibri"/>
              <a:cs typeface="Calibri"/>
            </a:endParaRPr>
          </a:p>
          <a:p>
            <a:pPr marL="246102" indent="-233797">
              <a:spcBef>
                <a:spcPts val="688"/>
              </a:spcBef>
              <a:buFont typeface="Arial"/>
              <a:buChar char="•"/>
              <a:tabLst>
                <a:tab pos="246750" algn="l"/>
              </a:tabLst>
            </a:pPr>
            <a:r>
              <a:rPr lang="en-US" spc="-20" dirty="0">
                <a:latin typeface="Calibri"/>
                <a:cs typeface="Calibri"/>
              </a:rPr>
              <a:t>Authentication</a:t>
            </a:r>
            <a:endParaRPr lang="en-US" dirty="0">
              <a:latin typeface="Calibri"/>
              <a:cs typeface="Calibri"/>
            </a:endParaRPr>
          </a:p>
          <a:p>
            <a:pPr marL="246102" indent="-233797">
              <a:spcBef>
                <a:spcPts val="673"/>
              </a:spcBef>
              <a:buFont typeface="Arial"/>
              <a:buChar char="•"/>
              <a:tabLst>
                <a:tab pos="246750" algn="l"/>
              </a:tabLst>
            </a:pPr>
            <a:r>
              <a:rPr lang="en-US" spc="-20" dirty="0">
                <a:latin typeface="Calibri"/>
                <a:cs typeface="Calibri"/>
              </a:rPr>
              <a:t>Authorization</a:t>
            </a:r>
            <a:endParaRPr lang="en-US" spc="-25" dirty="0">
              <a:latin typeface="Calibri"/>
              <a:cs typeface="Calibri"/>
            </a:endParaRPr>
          </a:p>
          <a:p>
            <a:pPr marL="246102" indent="-233797">
              <a:spcBef>
                <a:spcPts val="673"/>
              </a:spcBef>
              <a:buFont typeface="Arial"/>
              <a:buChar char="•"/>
              <a:tabLst>
                <a:tab pos="246750" algn="l"/>
              </a:tabLst>
            </a:pPr>
            <a:r>
              <a:rPr lang="en-US" spc="-25" dirty="0">
                <a:latin typeface="Calibri"/>
                <a:cs typeface="Calibri"/>
              </a:rPr>
              <a:t>Encryption</a:t>
            </a:r>
            <a:endParaRPr lang="en-US" dirty="0">
              <a:latin typeface="Calibri"/>
              <a:cs typeface="Calibri"/>
            </a:endParaRPr>
          </a:p>
          <a:p>
            <a:endParaRPr lang="en-US" dirty="0"/>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Advanced data security</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Advanced data security</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465016"/>
          </a:xfrm>
        </p:spPr>
        <p:txBody>
          <a:bodyPr/>
          <a:lstStyle/>
          <a:p>
            <a:r>
              <a:rPr lang="en-US" dirty="0">
                <a:hlinkClick r:id="rId2"/>
              </a:rPr>
              <a:t>Data Discovery &amp; Classification</a:t>
            </a:r>
            <a:r>
              <a:rPr lang="en-US" dirty="0"/>
              <a:t> </a:t>
            </a:r>
          </a:p>
          <a:p>
            <a:r>
              <a:rPr lang="en-US" dirty="0">
                <a:hlinkClick r:id="rId3"/>
              </a:rPr>
              <a:t>Vulnerability Assessment</a:t>
            </a:r>
            <a:r>
              <a:rPr lang="en-US" dirty="0"/>
              <a:t> </a:t>
            </a:r>
          </a:p>
          <a:p>
            <a:r>
              <a:rPr lang="en-US" dirty="0">
                <a:hlinkClick r:id="rId4"/>
              </a:rPr>
              <a:t>Advanced Threat Protection</a:t>
            </a:r>
            <a:r>
              <a:rPr lang="en-US" dirty="0"/>
              <a:t> </a:t>
            </a:r>
          </a:p>
        </p:txBody>
      </p:sp>
    </p:spTree>
    <p:extLst>
      <p:ext uri="{BB962C8B-B14F-4D97-AF65-F5344CB8AC3E}">
        <p14:creationId xmlns:p14="http://schemas.microsoft.com/office/powerpoint/2010/main" val="22570514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11234</TotalTime>
  <Words>685</Words>
  <Application>Microsoft Office PowerPoint</Application>
  <PresentationFormat>Custom</PresentationFormat>
  <Paragraphs>181</Paragraphs>
  <Slides>35</Slides>
  <Notes>10</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Security in Azure Synapse</vt:lpstr>
      <vt:lpstr>Agenda</vt:lpstr>
      <vt:lpstr>Security in Azure Synapse - Overview</vt:lpstr>
      <vt:lpstr>Security overview in Azure Synapse</vt:lpstr>
      <vt:lpstr>Advanced data security</vt:lpstr>
      <vt:lpstr>Advanced data security</vt:lpstr>
      <vt:lpstr>Enable ADS</vt:lpstr>
      <vt:lpstr>Start classifying data, tracking vulnerabilities, and investigating threat alerts</vt:lpstr>
      <vt:lpstr>Manage ADS settings</vt:lpstr>
      <vt:lpstr>Auditing</vt:lpstr>
      <vt:lpstr>Auditing in Azure Synapse Analytics</vt:lpstr>
      <vt:lpstr>Set up auditing for your server</vt:lpstr>
      <vt:lpstr>Analyze audit logs and reports </vt:lpstr>
      <vt:lpstr>Production practices</vt:lpstr>
      <vt:lpstr>Network Security</vt:lpstr>
      <vt:lpstr>Azure Synapse IP firewall rules</vt:lpstr>
      <vt:lpstr>Private Link</vt:lpstr>
      <vt:lpstr>Virtual network service endpoints</vt:lpstr>
      <vt:lpstr>Authentication</vt:lpstr>
      <vt:lpstr>Authentication overview</vt:lpstr>
      <vt:lpstr>Azure Active Directory. Logins and users</vt:lpstr>
      <vt:lpstr>Multi-Factor Auth</vt:lpstr>
      <vt:lpstr>Access control</vt:lpstr>
      <vt:lpstr>Authorize database access to SQL Database, SQL Managed Instance, and Azure Synapse Analytics</vt:lpstr>
      <vt:lpstr>Column-level security</vt:lpstr>
      <vt:lpstr>Row-level security</vt:lpstr>
      <vt:lpstr>Data protection</vt:lpstr>
      <vt:lpstr>Dynamic data masking</vt:lpstr>
      <vt:lpstr>Set up dynamic data masking for your database using PowerShell cmdlets</vt:lpstr>
      <vt:lpstr>Set up dynamic data masking for your database using the REST API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278</cp:revision>
  <dcterms:created xsi:type="dcterms:W3CDTF">2016-03-10T00:17:44Z</dcterms:created>
  <dcterms:modified xsi:type="dcterms:W3CDTF">2020-07-20T12:14:55Z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